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6" r:id="rId2"/>
    <p:sldId id="651" r:id="rId3"/>
    <p:sldId id="692" r:id="rId4"/>
    <p:sldId id="649" r:id="rId5"/>
    <p:sldId id="725" r:id="rId6"/>
    <p:sldId id="726" r:id="rId7"/>
    <p:sldId id="727" r:id="rId8"/>
    <p:sldId id="728" r:id="rId9"/>
    <p:sldId id="729" r:id="rId10"/>
    <p:sldId id="730" r:id="rId11"/>
    <p:sldId id="732" r:id="rId12"/>
    <p:sldId id="733" r:id="rId13"/>
    <p:sldId id="734" r:id="rId14"/>
    <p:sldId id="735" r:id="rId15"/>
    <p:sldId id="741" r:id="rId16"/>
    <p:sldId id="736" r:id="rId17"/>
    <p:sldId id="737" r:id="rId18"/>
    <p:sldId id="742" r:id="rId19"/>
    <p:sldId id="720" r:id="rId20"/>
    <p:sldId id="721" r:id="rId21"/>
    <p:sldId id="722" r:id="rId22"/>
    <p:sldId id="693" r:id="rId23"/>
    <p:sldId id="694" r:id="rId24"/>
    <p:sldId id="724" r:id="rId25"/>
    <p:sldId id="743" r:id="rId26"/>
    <p:sldId id="744" r:id="rId27"/>
    <p:sldId id="745" r:id="rId28"/>
    <p:sldId id="518" r:id="rId29"/>
  </p:sldIdLst>
  <p:sldSz cx="9144000" cy="6858000" type="screen4x3"/>
  <p:notesSz cx="6858000" cy="9144000"/>
  <p:embeddedFontLst>
    <p:embeddedFont>
      <p:font typeface="黑体" panose="02010609060101010101" pitchFamily="49" charset="-122"/>
      <p:regular r:id="rId3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3366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6FF"/>
    <a:srgbClr val="2FF820"/>
    <a:srgbClr val="0000FF"/>
    <a:srgbClr val="6600CC"/>
    <a:srgbClr val="003399"/>
    <a:srgbClr val="0066FF"/>
    <a:srgbClr val="008000"/>
    <a:srgbClr val="F0F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6133" autoAdjust="0"/>
  </p:normalViewPr>
  <p:slideViewPr>
    <p:cSldViewPr>
      <p:cViewPr varScale="1">
        <p:scale>
          <a:sx n="89" d="100"/>
          <a:sy n="89" d="100"/>
        </p:scale>
        <p:origin x="-101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3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62832B2-93C2-497A-95AE-82366F1043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883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BD662DB-9AF3-4910-8D2A-284BE11C60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443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162D93-17FB-4442-8470-5C5F4BFD94B8}" type="slidenum">
              <a:rPr lang="en-US" altLang="zh-CN" smtClean="0">
                <a:latin typeface="Arial" charset="0"/>
              </a:rPr>
              <a:pPr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aa (2)副本"/>
          <p:cNvPicPr>
            <a:picLocks noChangeAspect="1" noChangeArrowheads="1"/>
          </p:cNvPicPr>
          <p:nvPr/>
        </p:nvPicPr>
        <p:blipFill>
          <a:blip r:embed="rId2"/>
          <a:srcRect b="22740"/>
          <a:stretch>
            <a:fillRect/>
          </a:stretch>
        </p:blipFill>
        <p:spPr bwMode="auto">
          <a:xfrm>
            <a:off x="5186363" y="146026"/>
            <a:ext cx="35639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0" y="785813"/>
            <a:ext cx="9144000" cy="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1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029569" cy="7416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8"/>
            <a:ext cx="7886700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Line 16"/>
          <p:cNvSpPr>
            <a:spLocks noChangeShapeType="1"/>
          </p:cNvSpPr>
          <p:nvPr userDrawn="1"/>
        </p:nvSpPr>
        <p:spPr bwMode="auto">
          <a:xfrm>
            <a:off x="611560" y="1484784"/>
            <a:ext cx="7561262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1772816"/>
            <a:ext cx="4629150" cy="4088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Line 16"/>
          <p:cNvSpPr>
            <a:spLocks noChangeShapeType="1"/>
          </p:cNvSpPr>
          <p:nvPr userDrawn="1"/>
        </p:nvSpPr>
        <p:spPr bwMode="auto">
          <a:xfrm>
            <a:off x="611560" y="1484784"/>
            <a:ext cx="7561262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34954" y="716768"/>
            <a:ext cx="7886700" cy="853976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1" hasCustomPrompt="1"/>
          </p:nvPr>
        </p:nvSpPr>
        <p:spPr>
          <a:xfrm>
            <a:off x="628650" y="1700808"/>
            <a:ext cx="3151262" cy="447615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itchFamily="2" charset="2"/>
              <a:buChar char="n"/>
              <a:defRPr b="0"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rgbClr val="C00000"/>
              </a:buClr>
              <a:buFont typeface="Wingdings" pitchFamily="2" charset="2"/>
              <a:buChar char="Ø"/>
              <a:defRPr b="0">
                <a:latin typeface="黑体" pitchFamily="49" charset="-122"/>
                <a:ea typeface="黑体" pitchFamily="49" charset="-122"/>
              </a:defRPr>
            </a:lvl2pPr>
            <a:lvl3pPr>
              <a:buClr>
                <a:srgbClr val="C00000"/>
              </a:buClr>
              <a:defRPr b="0">
                <a:latin typeface="黑体" pitchFamily="49" charset="-122"/>
                <a:ea typeface="黑体" pitchFamily="49" charset="-122"/>
              </a:defRPr>
            </a:lvl3pPr>
            <a:lvl4pPr>
              <a:defRPr b="0">
                <a:latin typeface="黑体" pitchFamily="49" charset="-122"/>
                <a:ea typeface="黑体" pitchFamily="49" charset="-122"/>
              </a:defRPr>
            </a:lvl4pPr>
            <a:lvl5pPr>
              <a:defRPr b="0"/>
            </a:lvl5pPr>
          </a:lstStyle>
          <a:p>
            <a:pPr lvl="0"/>
            <a:r>
              <a:rPr lang="zh-CN" altLang="en-US" dirty="0"/>
              <a:t>单击此处样式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27763" y="6630988"/>
            <a:ext cx="2736850" cy="217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99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4" name="Picture 2" descr="buaa (2)副本"/>
          <p:cNvPicPr>
            <a:picLocks noChangeAspect="1" noChangeArrowheads="1"/>
          </p:cNvPicPr>
          <p:nvPr userDrawn="1"/>
        </p:nvPicPr>
        <p:blipFill>
          <a:blip r:embed="rId6"/>
          <a:srcRect b="22740"/>
          <a:stretch>
            <a:fillRect/>
          </a:stretch>
        </p:blipFill>
        <p:spPr bwMode="auto">
          <a:xfrm>
            <a:off x="214282" y="146026"/>
            <a:ext cx="35639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11.jp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4114431" y="0"/>
            <a:ext cx="5029569" cy="741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13" r:id="rId3"/>
    <p:sldLayoutId id="2147483811" r:id="rId4"/>
  </p:sldLayoutIdLst>
  <p:transition>
    <p:blinds dir="vert"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baike.com/sowiki/%E5%9B%BE%E7%81%B5%E6%9C%BA?prd=content_doc_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ke.com/sowiki/%E5%85%89%E7%94%B5%E7%AE%A1?prd=content_doc_search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://www.baike.com/sowiki/%E7%94%B5%E5%AD%90%E7%AE%A1?prd=content_doc_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9"/>
          <p:cNvSpPr>
            <a:spLocks noChangeShapeType="1"/>
          </p:cNvSpPr>
          <p:nvPr/>
        </p:nvSpPr>
        <p:spPr bwMode="auto">
          <a:xfrm>
            <a:off x="1331913" y="3141663"/>
            <a:ext cx="31686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>
            <a:off x="4716463" y="3141663"/>
            <a:ext cx="316865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076" name="Oval 12"/>
          <p:cNvSpPr>
            <a:spLocks noChangeArrowheads="1"/>
          </p:cNvSpPr>
          <p:nvPr/>
        </p:nvSpPr>
        <p:spPr bwMode="auto">
          <a:xfrm>
            <a:off x="4572000" y="306863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3077" name="Text Box 17"/>
          <p:cNvSpPr txBox="1">
            <a:spLocks noChangeArrowheads="1"/>
          </p:cNvSpPr>
          <p:nvPr/>
        </p:nvSpPr>
        <p:spPr bwMode="auto">
          <a:xfrm>
            <a:off x="142875" y="2204864"/>
            <a:ext cx="892968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单片机原理与应用</a:t>
            </a:r>
          </a:p>
        </p:txBody>
      </p:sp>
      <p:sp>
        <p:nvSpPr>
          <p:cNvPr id="3078" name="TextBox 1"/>
          <p:cNvSpPr txBox="1">
            <a:spLocks noChangeArrowheads="1"/>
          </p:cNvSpPr>
          <p:nvPr/>
        </p:nvSpPr>
        <p:spPr bwMode="auto">
          <a:xfrm>
            <a:off x="2699792" y="3861048"/>
            <a:ext cx="381612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北京航空航天大学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电子信息工程学院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zh-CN" altLang="en-US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王   俊</a:t>
            </a:r>
            <a:endParaRPr lang="en-US" altLang="zh-CN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0" hangingPunct="0"/>
            <a:r>
              <a:rPr lang="en-US" altLang="zh-CN" sz="24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wangj203@buaa.edu.cn</a:t>
            </a:r>
            <a:endParaRPr lang="zh-CN" altLang="en-US" sz="24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06">
        <p:fade/>
      </p:transition>
    </mc:Choice>
    <mc:Fallback xmlns="">
      <p:transition spd="med" advTm="1520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第三代集成电路计算机</a:t>
            </a:r>
            <a:r>
              <a:rPr lang="en-US" altLang="zh-CN" dirty="0"/>
              <a:t>(1964-1971)</a:t>
            </a:r>
          </a:p>
          <a:p>
            <a:pPr lvl="1"/>
            <a:r>
              <a:rPr lang="en-US" altLang="zh-CN" dirty="0"/>
              <a:t>1964</a:t>
            </a:r>
            <a:r>
              <a:rPr lang="zh-CN" altLang="en-US" dirty="0"/>
              <a:t>年，</a:t>
            </a:r>
            <a:r>
              <a:rPr lang="en-US" altLang="zh-CN" dirty="0"/>
              <a:t>IBM</a:t>
            </a:r>
            <a:r>
              <a:rPr lang="zh-CN" altLang="en-US" dirty="0"/>
              <a:t>研制成功第一个采用集成电路的通用电子计算机系列</a:t>
            </a:r>
            <a:r>
              <a:rPr lang="en-US" altLang="zh-CN" dirty="0"/>
              <a:t>IBM360</a:t>
            </a:r>
            <a:r>
              <a:rPr lang="zh-CN" altLang="en-US" dirty="0"/>
              <a:t>系统。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AutoShape 2" descr="http://img5.imgtn.bdimg.com/it/u=3744005034,4075527495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280931"/>
            <a:ext cx="29051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6" y="3280931"/>
            <a:ext cx="4932040" cy="336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0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第四代大规模集成电路计算机</a:t>
            </a:r>
            <a:r>
              <a:rPr lang="en-US" altLang="zh-CN" dirty="0"/>
              <a:t>(1971-</a:t>
            </a:r>
            <a:r>
              <a:rPr lang="zh-CN" altLang="en-US" dirty="0"/>
              <a:t>今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年，</a:t>
            </a:r>
            <a:r>
              <a:rPr lang="en-US" altLang="zh-CN" dirty="0"/>
              <a:t>IBM</a:t>
            </a:r>
            <a:r>
              <a:rPr lang="zh-CN" altLang="en-US" dirty="0"/>
              <a:t>推出个人计算机</a:t>
            </a:r>
            <a:r>
              <a:rPr lang="en-US" altLang="zh-CN" dirty="0"/>
              <a:t>(PC)</a:t>
            </a:r>
            <a:r>
              <a:rPr lang="zh-CN" altLang="en-US" dirty="0"/>
              <a:t>用于家庭、办公室和学校。计算机继续缩小体积，从桌上到膝上到掌上。</a:t>
            </a:r>
            <a:endParaRPr lang="en-US" altLang="zh-CN" dirty="0"/>
          </a:p>
          <a:p>
            <a:pPr lvl="1"/>
            <a:r>
              <a:rPr lang="en-US" altLang="zh-CN" dirty="0"/>
              <a:t>1984</a:t>
            </a:r>
            <a:r>
              <a:rPr lang="zh-CN" altLang="en-US" dirty="0"/>
              <a:t>推出</a:t>
            </a:r>
            <a:r>
              <a:rPr lang="en-US" altLang="zh-CN" dirty="0"/>
              <a:t>Apple Macintosh</a:t>
            </a:r>
            <a:r>
              <a:rPr lang="zh-CN" altLang="en-US" dirty="0"/>
              <a:t>系列，</a:t>
            </a:r>
            <a:r>
              <a:rPr lang="en-US" altLang="zh-CN" dirty="0"/>
              <a:t>Macintosh</a:t>
            </a:r>
            <a:r>
              <a:rPr lang="zh-CN" altLang="en-US" dirty="0"/>
              <a:t>提供了友好的图形界面，用户可以用鼠标方便地操作。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95" y="5432019"/>
            <a:ext cx="1782474" cy="142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" y="5432019"/>
            <a:ext cx="1808401" cy="142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369" y="5770029"/>
            <a:ext cx="1473703" cy="108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5723442"/>
            <a:ext cx="1944216" cy="113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749891"/>
            <a:ext cx="1530648" cy="1081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575881"/>
            <a:ext cx="172819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r="5245" b="14670"/>
          <a:stretch/>
        </p:blipFill>
        <p:spPr bwMode="auto">
          <a:xfrm>
            <a:off x="7164288" y="4567543"/>
            <a:ext cx="1636714" cy="11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72432"/>
            <a:ext cx="1584176" cy="114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1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两位巨人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2530" name="Picture 2" descr="艾伦·麦席森·图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40" y="1893467"/>
            <a:ext cx="2880320" cy="33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99493"/>
            <a:ext cx="25527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7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图灵（</a:t>
            </a:r>
            <a:r>
              <a:rPr lang="en-US" altLang="zh-CN" dirty="0"/>
              <a:t>Alan </a:t>
            </a:r>
            <a:r>
              <a:rPr lang="en-US" altLang="zh-CN" dirty="0" err="1"/>
              <a:t>Mathison</a:t>
            </a:r>
            <a:r>
              <a:rPr lang="en-US" altLang="zh-CN" dirty="0"/>
              <a:t> Turing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zh-CN" dirty="0"/>
              <a:t>1912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 </a:t>
            </a:r>
            <a:r>
              <a:rPr lang="en-US" altLang="zh-CN" dirty="0"/>
              <a:t>--- 1954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</a:t>
            </a:r>
            <a:endParaRPr lang="en-US" altLang="zh-CN" dirty="0"/>
          </a:p>
          <a:p>
            <a:pPr lvl="1" latinLnBrk="1"/>
            <a:r>
              <a:rPr lang="zh-CN" altLang="en-US" dirty="0"/>
              <a:t>英国著名的数学家、逻辑学家，计算机之父</a:t>
            </a:r>
            <a:endParaRPr lang="en-US" altLang="zh-CN" dirty="0"/>
          </a:p>
          <a:p>
            <a:pPr lvl="1" latinLnBrk="1"/>
            <a:r>
              <a:rPr lang="zh-CN" altLang="en-US" dirty="0"/>
              <a:t>著名</a:t>
            </a:r>
            <a:r>
              <a:rPr lang="zh-CN" altLang="en-US" dirty="0">
                <a:hlinkClick r:id="rId2" tooltip="图灵机"/>
              </a:rPr>
              <a:t>图灵机</a:t>
            </a:r>
            <a:r>
              <a:rPr lang="zh-CN" altLang="en-US" dirty="0"/>
              <a:t>模型为现代计算机的逻辑工作方式奠定了基础。人们为纪念其在计算机领域的卓越贡献而设立“图灵奖”。</a:t>
            </a:r>
          </a:p>
          <a:p>
            <a:pPr lvl="1" latinLnBrk="1"/>
            <a:r>
              <a:rPr lang="zh-CN" altLang="en-US" dirty="0"/>
              <a:t>一位世界级长跑运动员。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Picture 2" descr="艾伦·麦席森·图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984341"/>
            <a:ext cx="2466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（图）艾伦·麦席森·图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17790"/>
            <a:ext cx="13335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://img5.imgtn.bdimg.com/it/u=3122960341,190788680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653136"/>
            <a:ext cx="37242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0"/>
            <a:ext cx="12096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39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图灵（</a:t>
            </a:r>
            <a:r>
              <a:rPr lang="en-US" altLang="zh-CN" dirty="0"/>
              <a:t>Alan </a:t>
            </a:r>
            <a:r>
              <a:rPr lang="en-US" altLang="zh-CN" dirty="0" err="1"/>
              <a:t>Mathison</a:t>
            </a:r>
            <a:r>
              <a:rPr lang="en-US" altLang="zh-CN" dirty="0"/>
              <a:t> Turing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1"/>
            <a:r>
              <a:rPr lang="zh-CN" altLang="en-US" dirty="0"/>
              <a:t>二战中从事的密码破译工作涉及到电子计算机的设计和研制，但此项工作严格保密。</a:t>
            </a:r>
            <a:endParaRPr lang="en-US" altLang="zh-CN" dirty="0"/>
          </a:p>
          <a:p>
            <a:pPr lvl="1" latinLnBrk="1"/>
            <a:r>
              <a:rPr lang="zh-CN" altLang="en-US" dirty="0"/>
              <a:t>很可能世界上第一台电子计算机是</a:t>
            </a:r>
            <a:r>
              <a:rPr lang="en-US" altLang="zh-CN" dirty="0"/>
              <a:t>1943</a:t>
            </a:r>
            <a:r>
              <a:rPr lang="zh-CN" altLang="en-US" dirty="0"/>
              <a:t>年研制成功的</a:t>
            </a:r>
            <a:r>
              <a:rPr lang="en-US" altLang="zh-CN" dirty="0"/>
              <a:t>CO-LOSSUS(</a:t>
            </a:r>
            <a:r>
              <a:rPr lang="zh-CN" altLang="en-US" dirty="0"/>
              <a:t>巨人</a:t>
            </a:r>
            <a:r>
              <a:rPr lang="en-US" altLang="zh-CN" dirty="0"/>
              <a:t>)</a:t>
            </a:r>
            <a:r>
              <a:rPr lang="zh-CN" altLang="en-US" dirty="0"/>
              <a:t>机，</a:t>
            </a:r>
            <a:endParaRPr lang="en-US" altLang="zh-CN" dirty="0"/>
          </a:p>
          <a:p>
            <a:pPr lvl="2" latinLnBrk="1"/>
            <a:r>
              <a:rPr lang="zh-CN" altLang="en-US" dirty="0"/>
              <a:t>采用了图灵提出的某些概念</a:t>
            </a:r>
            <a:endParaRPr lang="en-US" altLang="zh-CN" dirty="0"/>
          </a:p>
          <a:p>
            <a:pPr lvl="2" latinLnBrk="1"/>
            <a:r>
              <a:rPr lang="zh-CN" altLang="en-US" dirty="0"/>
              <a:t>用了</a:t>
            </a:r>
            <a:r>
              <a:rPr lang="en-US" altLang="zh-CN" dirty="0"/>
              <a:t>1500</a:t>
            </a:r>
            <a:r>
              <a:rPr lang="zh-CN" altLang="en-US" dirty="0"/>
              <a:t>个</a:t>
            </a:r>
            <a:r>
              <a:rPr lang="zh-CN" altLang="en-US" dirty="0">
                <a:hlinkClick r:id="rId2" tooltip="电子管"/>
              </a:rPr>
              <a:t>电子管</a:t>
            </a:r>
            <a:endParaRPr lang="en-US" altLang="zh-CN" dirty="0"/>
          </a:p>
          <a:p>
            <a:pPr lvl="2" latinLnBrk="1"/>
            <a:r>
              <a:rPr lang="zh-CN" altLang="en-US" dirty="0"/>
              <a:t>采用了</a:t>
            </a:r>
            <a:r>
              <a:rPr lang="zh-CN" altLang="en-US" dirty="0">
                <a:hlinkClick r:id="rId3" tooltip="光电管"/>
              </a:rPr>
              <a:t>光电管</a:t>
            </a:r>
            <a:r>
              <a:rPr lang="zh-CN" altLang="en-US" dirty="0"/>
              <a:t>阅读器</a:t>
            </a:r>
            <a:endParaRPr lang="en-US" altLang="zh-CN" dirty="0"/>
          </a:p>
          <a:p>
            <a:pPr lvl="2" latinLnBrk="1"/>
            <a:r>
              <a:rPr lang="zh-CN" altLang="en-US" dirty="0"/>
              <a:t>利用穿孔纸带输入</a:t>
            </a:r>
            <a:endParaRPr lang="en-US" altLang="zh-CN" dirty="0"/>
          </a:p>
          <a:p>
            <a:pPr lvl="2" latinLnBrk="1"/>
            <a:r>
              <a:rPr lang="zh-CN" altLang="en-US" dirty="0"/>
              <a:t>电子管执行二进制算术及布尔代数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Picture 2" descr="艾伦·麦席森·图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984341"/>
            <a:ext cx="2466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" descr="http://img5.imgtn.bdimg.com/it/u=4184876759,161791595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" y="3356992"/>
            <a:ext cx="1458455" cy="101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229" y="476672"/>
            <a:ext cx="2053771" cy="133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7" descr="http://img0.imgtn.bdimg.com/it/u=412478708,692342020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r="15200"/>
          <a:stretch/>
        </p:blipFill>
        <p:spPr bwMode="auto">
          <a:xfrm>
            <a:off x="0" y="4581128"/>
            <a:ext cx="1470904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2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图灵（</a:t>
            </a:r>
            <a:r>
              <a:rPr lang="en-US" altLang="zh-CN" dirty="0"/>
              <a:t>Alan </a:t>
            </a:r>
            <a:r>
              <a:rPr lang="en-US" altLang="zh-CN" dirty="0" err="1"/>
              <a:t>Mathison</a:t>
            </a:r>
            <a:r>
              <a:rPr lang="en-US" altLang="zh-CN" dirty="0"/>
              <a:t> Turing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1"/>
            <a:r>
              <a:rPr lang="zh-CN" altLang="en-US" dirty="0"/>
              <a:t>图灵机模型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5" name="Picture 2" descr="艾伦·麦席森·图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984341"/>
            <a:ext cx="2466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" descr="http://img5.imgtn.bdimg.com/it/u=4184876759,161791595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7" descr="http://img0.imgtn.bdimg.com/it/u=412478708,692342020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46091"/>
            <a:ext cx="25527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8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诺依曼（</a:t>
            </a:r>
            <a:r>
              <a:rPr lang="en-US" altLang="zh-CN" dirty="0"/>
              <a:t>John von Neumann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zh-CN" dirty="0"/>
              <a:t>1903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日－</a:t>
            </a:r>
            <a:r>
              <a:rPr lang="en-US" altLang="zh-CN" dirty="0"/>
              <a:t>1957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  <a:endParaRPr lang="en-US" altLang="zh-CN" dirty="0"/>
          </a:p>
          <a:p>
            <a:pPr lvl="1" latinLnBrk="1"/>
            <a:r>
              <a:rPr lang="zh-CN" altLang="en-US" dirty="0"/>
              <a:t>出生于匈牙利的美国籍犹太人数学家</a:t>
            </a:r>
            <a:endParaRPr lang="en-US" altLang="zh-CN" dirty="0"/>
          </a:p>
          <a:p>
            <a:pPr lvl="1" latinLnBrk="1"/>
            <a:r>
              <a:rPr lang="zh-CN" altLang="en-US" dirty="0"/>
              <a:t>现代电子计算机创始人之一。他在计算机科学、经济、物理学中的量子力学及几乎所有数学领域都作过重大贡献。</a:t>
            </a:r>
          </a:p>
          <a:p>
            <a:pPr lvl="1" latinLnBrk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7650" name="Picture 2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9888"/>
            <a:ext cx="25527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诺依曼（</a:t>
            </a:r>
            <a:r>
              <a:rPr lang="en-US" altLang="zh-CN" dirty="0"/>
              <a:t>John von Neumann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1"/>
            <a:r>
              <a:rPr lang="en-US" altLang="zh-CN" dirty="0"/>
              <a:t>1945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月他在共同讨论的基础上起草</a:t>
            </a:r>
            <a:r>
              <a:rPr lang="en-US" altLang="zh-CN" dirty="0"/>
              <a:t>EDVAC(</a:t>
            </a:r>
            <a:r>
              <a:rPr lang="zh-CN" altLang="en-US" dirty="0"/>
              <a:t>电子离散变量自动计算机</a:t>
            </a:r>
            <a:r>
              <a:rPr lang="en-US" altLang="zh-CN" dirty="0"/>
              <a:t>)</a:t>
            </a:r>
            <a:r>
              <a:rPr lang="zh-CN" altLang="en-US" dirty="0"/>
              <a:t>设计报告初稿，这对后来计算机的设计有决定性的影响</a:t>
            </a:r>
            <a:endParaRPr lang="en-US" altLang="zh-CN" dirty="0"/>
          </a:p>
          <a:p>
            <a:pPr lvl="1" latinLnBrk="1"/>
            <a:r>
              <a:rPr lang="zh-CN" altLang="en-US" dirty="0"/>
              <a:t>确定计算机结构</a:t>
            </a:r>
            <a:endParaRPr lang="en-US" altLang="zh-CN" dirty="0"/>
          </a:p>
          <a:p>
            <a:pPr lvl="1" latinLnBrk="1"/>
            <a:r>
              <a:rPr lang="zh-CN" altLang="en-US" dirty="0"/>
              <a:t>存储程序以及二进制编码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6626" name="Picture 2" descr="冯·诺依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4424"/>
            <a:ext cx="28575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0096"/>
            <a:ext cx="25527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924424"/>
            <a:ext cx="2952328" cy="18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诺依曼（</a:t>
            </a:r>
            <a:r>
              <a:rPr lang="en-US" altLang="zh-CN" dirty="0"/>
              <a:t>John von Neumann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1"/>
            <a:r>
              <a:rPr lang="zh-CN" altLang="en-US" dirty="0"/>
              <a:t>冯</a:t>
            </a:r>
            <a:r>
              <a:rPr lang="en-US" altLang="zh-CN" dirty="0"/>
              <a:t>•</a:t>
            </a:r>
            <a:r>
              <a:rPr lang="zh-CN" altLang="en-US" dirty="0"/>
              <a:t>诺依曼结构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6628" name="Picture 4" descr="http://a.hiphotos.baidu.com/baike/w%3D268/sign=403a0945700e0cf3a0f749fd3247f23d/c75c10385343fbf262790274b27eca8065388f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0096"/>
            <a:ext cx="25527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3" b="66559"/>
          <a:stretch/>
        </p:blipFill>
        <p:spPr bwMode="auto">
          <a:xfrm>
            <a:off x="827584" y="2924943"/>
            <a:ext cx="5588253" cy="171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5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单片机发展史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zh-CN" dirty="0"/>
              <a:t>第一阶段（</a:t>
            </a:r>
            <a:r>
              <a:rPr lang="en-US" altLang="zh-CN" dirty="0"/>
              <a:t>1974</a:t>
            </a:r>
            <a:r>
              <a:rPr lang="zh-CN" altLang="zh-CN" dirty="0"/>
              <a:t>年</a:t>
            </a:r>
            <a:r>
              <a:rPr lang="en-US" altLang="zh-CN" dirty="0"/>
              <a:t>-1976</a:t>
            </a:r>
            <a:r>
              <a:rPr lang="zh-CN" altLang="zh-CN" dirty="0"/>
              <a:t>年）：单片机初级阶段。</a:t>
            </a:r>
            <a:r>
              <a:rPr lang="zh-CN" altLang="en-US" dirty="0"/>
              <a:t>功能比较简单。</a:t>
            </a:r>
            <a:endParaRPr lang="en-US" altLang="zh-CN" dirty="0"/>
          </a:p>
          <a:p>
            <a:pPr lvl="1"/>
            <a:r>
              <a:rPr lang="zh-CN" altLang="zh-CN" dirty="0"/>
              <a:t>第二阶段（</a:t>
            </a:r>
            <a:r>
              <a:rPr lang="en-US" altLang="zh-CN" dirty="0"/>
              <a:t>1976</a:t>
            </a:r>
            <a:r>
              <a:rPr lang="zh-CN" altLang="zh-CN" dirty="0"/>
              <a:t>年</a:t>
            </a:r>
            <a:r>
              <a:rPr lang="en-US" altLang="zh-CN" dirty="0"/>
              <a:t>-1978</a:t>
            </a:r>
            <a:r>
              <a:rPr lang="zh-CN" altLang="zh-CN" dirty="0"/>
              <a:t>年）：低性能单片机阶段。</a:t>
            </a:r>
            <a:r>
              <a:rPr lang="zh-CN" altLang="en-US" dirty="0"/>
              <a:t>速度低，功耗大、集成度低。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en-US" altLang="zh-CN" dirty="0"/>
              <a:t>CPU</a:t>
            </a:r>
            <a:r>
              <a:rPr lang="zh-CN" altLang="en-US" dirty="0"/>
              <a:t>，没有串行口。</a:t>
            </a:r>
            <a:endParaRPr lang="en-US" altLang="zh-CN" dirty="0"/>
          </a:p>
          <a:p>
            <a:pPr lvl="2"/>
            <a:r>
              <a:rPr lang="zh-CN" altLang="en-US" dirty="0"/>
              <a:t>（代表产品：</a:t>
            </a:r>
            <a:r>
              <a:rPr lang="en-US" altLang="zh-CN" dirty="0">
                <a:solidFill>
                  <a:srgbClr val="FF0000"/>
                </a:solidFill>
              </a:rPr>
              <a:t>Intel 8048</a:t>
            </a:r>
            <a:r>
              <a:rPr lang="zh-CN" altLang="en-US" dirty="0"/>
              <a:t>）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7" name="Picture 2" descr="c:\users\administrator\appdata\roaming\360se6\User Data\temp\u=3708450552,1014509295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16" y="357301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appdata\roaming\360se6\User Data\temp\ds3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085184"/>
            <a:ext cx="1961880" cy="1641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单片机简介</a:t>
            </a:r>
            <a:endParaRPr lang="en-US" altLang="zh-CN" dirty="0"/>
          </a:p>
          <a:p>
            <a:r>
              <a:rPr lang="zh-CN" altLang="en-US" dirty="0"/>
              <a:t>单片机发展史</a:t>
            </a:r>
            <a:endParaRPr lang="en-US" altLang="zh-CN" dirty="0"/>
          </a:p>
          <a:p>
            <a:r>
              <a:rPr lang="zh-CN" altLang="en-US" dirty="0"/>
              <a:t>单片机应用</a:t>
            </a:r>
            <a:endParaRPr lang="en-US" altLang="zh-CN" dirty="0"/>
          </a:p>
          <a:p>
            <a:r>
              <a:rPr lang="zh-CN" altLang="en-US" dirty="0"/>
              <a:t>单片机学习方法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Picture 2" descr="C:\Users\Administrator\Desktop\csv20130725110502911332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1088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单片机发展史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zh-CN" dirty="0"/>
              <a:t>第三阶段（</a:t>
            </a:r>
            <a:r>
              <a:rPr lang="en-US" altLang="zh-CN" dirty="0"/>
              <a:t>1978</a:t>
            </a:r>
            <a:r>
              <a:rPr lang="zh-CN" altLang="zh-CN" dirty="0"/>
              <a:t>年</a:t>
            </a:r>
            <a:r>
              <a:rPr lang="en-US" altLang="zh-CN" dirty="0"/>
              <a:t>-1983</a:t>
            </a:r>
            <a:r>
              <a:rPr lang="zh-CN" altLang="zh-CN" dirty="0"/>
              <a:t>年）：高性能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zh-CN" dirty="0"/>
              <a:t>单片机阶段。</a:t>
            </a:r>
            <a:r>
              <a:rPr lang="zh-CN" altLang="en-US" dirty="0"/>
              <a:t>功能丰富，性价</a:t>
            </a:r>
            <a:r>
              <a:rPr lang="zh-CN" altLang="zh-CN" dirty="0"/>
              <a:t>比高，被广泛应用，是目前</a:t>
            </a:r>
            <a:r>
              <a:rPr lang="zh-CN" altLang="zh-CN" dirty="0">
                <a:solidFill>
                  <a:srgbClr val="FF0000"/>
                </a:solidFill>
              </a:rPr>
              <a:t>应用数量最多</a:t>
            </a:r>
            <a:r>
              <a:rPr lang="zh-CN" altLang="zh-CN" dirty="0"/>
              <a:t>的单片机。</a:t>
            </a:r>
            <a:endParaRPr lang="en-US" altLang="zh-CN" dirty="0"/>
          </a:p>
          <a:p>
            <a:pPr lvl="2"/>
            <a:r>
              <a:rPr lang="zh-CN" altLang="en-US" dirty="0"/>
              <a:t>（代表产品：</a:t>
            </a:r>
            <a:r>
              <a:rPr lang="en-US" altLang="zh-CN" dirty="0">
                <a:solidFill>
                  <a:srgbClr val="FF0000"/>
                </a:solidFill>
              </a:rPr>
              <a:t>Intel 8051</a:t>
            </a:r>
            <a:r>
              <a:rPr lang="zh-CN" altLang="en-US" dirty="0"/>
              <a:t>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　　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2050" name="Picture 2" descr="c:\users\administrator\appdata\roaming\360se6\User Data\temp\u=829374187,382928584&amp;fm=23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445224"/>
            <a:ext cx="2112478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5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单片机发展史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/>
              <a:t>第四阶段（</a:t>
            </a:r>
            <a:r>
              <a:rPr lang="en-US" altLang="zh-CN" dirty="0"/>
              <a:t>1983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现在）：</a:t>
            </a:r>
            <a:r>
              <a:rPr lang="en-US" altLang="zh-CN" dirty="0"/>
              <a:t>8</a:t>
            </a:r>
            <a:r>
              <a:rPr lang="zh-CN" altLang="en-US" dirty="0"/>
              <a:t>位单片机巩固、发展及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单片机、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单片机推出阶段</a:t>
            </a:r>
            <a:endParaRPr lang="en-US" altLang="zh-CN" dirty="0"/>
          </a:p>
          <a:p>
            <a:pPr lvl="2"/>
            <a:r>
              <a:rPr lang="en-US" altLang="zh-CN" dirty="0" err="1"/>
              <a:t>Mortorola</a:t>
            </a:r>
            <a:r>
              <a:rPr lang="zh-CN" altLang="en-US" dirty="0"/>
              <a:t>、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ATMEL</a:t>
            </a:r>
            <a:r>
              <a:rPr lang="zh-CN" altLang="en-US" dirty="0"/>
              <a:t>、德州仪器</a:t>
            </a:r>
            <a:r>
              <a:rPr lang="en-US" altLang="zh-CN" dirty="0"/>
              <a:t>(TI)</a:t>
            </a:r>
            <a:r>
              <a:rPr lang="zh-CN" altLang="en-US" dirty="0"/>
              <a:t>、三菱、日立、</a:t>
            </a:r>
            <a:r>
              <a:rPr lang="en-US" altLang="zh-CN" dirty="0"/>
              <a:t>Philips</a:t>
            </a:r>
            <a:r>
              <a:rPr lang="zh-CN" altLang="en-US" dirty="0"/>
              <a:t>、</a:t>
            </a:r>
            <a:r>
              <a:rPr lang="en-US" altLang="zh-CN" dirty="0"/>
              <a:t>LG</a:t>
            </a:r>
            <a:br>
              <a:rPr lang="en-US" altLang="zh-CN" dirty="0"/>
            </a:br>
            <a:r>
              <a:rPr lang="zh-CN" altLang="zh-CN" dirty="0"/>
              <a:t>　　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6" name="Picture 2" descr="c:\users\administrator\appdata\roaming\360se6\User Data\temp\u=3708450552,1014509295&amp;fm=23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45" y="4989500"/>
            <a:ext cx="1044116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dministrator\appdata\roaming\360se6\User Data\temp\u=2395225813,2017976899&amp;fm=23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60651"/>
            <a:ext cx="1024981" cy="102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dministrator\appdata\roaming\360se6\User Data\temp\u=3135356012,2586040986&amp;fm=23&amp;gp=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3" y="5072703"/>
            <a:ext cx="1468411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administrator\appdata\roaming\360se6\User Data\temp\u=635711892,395473181&amp;fm=23&amp;gp=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25" y="4982877"/>
            <a:ext cx="1630942" cy="8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\appdata\roaming\360se6\User Data\temp\u=1231353059,1766746590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9" y="3212976"/>
            <a:ext cx="1553239" cy="155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dministrator\appdata\roaming\360se6\User Data\temp\u=2129056812,1146770660&amp;fm=23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12693" r="6356" b="8586"/>
          <a:stretch/>
        </p:blipFill>
        <p:spPr bwMode="auto">
          <a:xfrm>
            <a:off x="5347172" y="2852936"/>
            <a:ext cx="1615720" cy="102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605012"/>
            <a:ext cx="7886700" cy="447615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单片机应用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zh-CN" dirty="0"/>
              <a:t>智能仪器仪表</a:t>
            </a:r>
            <a:endParaRPr lang="en-US" altLang="zh-CN" dirty="0"/>
          </a:p>
          <a:p>
            <a:pPr lvl="1"/>
            <a:r>
              <a:rPr lang="zh-CN" altLang="zh-CN" dirty="0"/>
              <a:t>工业控制</a:t>
            </a:r>
            <a:endParaRPr lang="en-US" altLang="zh-CN" dirty="0"/>
          </a:p>
          <a:p>
            <a:pPr lvl="1"/>
            <a:r>
              <a:rPr lang="zh-CN" altLang="zh-CN" dirty="0"/>
              <a:t>家用电器</a:t>
            </a:r>
            <a:endParaRPr lang="en-US" altLang="zh-CN" dirty="0"/>
          </a:p>
          <a:p>
            <a:pPr lvl="1"/>
            <a:r>
              <a:rPr lang="zh-CN" altLang="zh-CN" dirty="0"/>
              <a:t>计算机网络和通信领域</a:t>
            </a:r>
            <a:endParaRPr lang="en-US" altLang="zh-CN" dirty="0"/>
          </a:p>
          <a:p>
            <a:pPr lvl="1"/>
            <a:r>
              <a:rPr lang="zh-CN" altLang="zh-CN" dirty="0"/>
              <a:t>医用设备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1028" name="Picture 4" descr="c:\users\administrator\appdata\roaming\360se6\User Data\temp\u=1096943134,836973948&amp;fm=23&amp;gp=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343704" y="1856143"/>
            <a:ext cx="1513378" cy="12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005489" y="4653136"/>
            <a:ext cx="1957403" cy="864096"/>
            <a:chOff x="1239140" y="4735776"/>
            <a:chExt cx="3619528" cy="1858689"/>
          </a:xfrm>
        </p:grpSpPr>
        <p:pic>
          <p:nvPicPr>
            <p:cNvPr id="1042" name="Picture 18" descr="c:\users\administrator\appdata\roaming\360se6\User Data\temp\20140121145409-55230225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r="10323"/>
            <a:stretch/>
          </p:blipFill>
          <p:spPr bwMode="auto">
            <a:xfrm>
              <a:off x="2483768" y="4735776"/>
              <a:ext cx="2374900" cy="1858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:\users\administrator\appdata\roaming\360se6\User Data\temp\T1bQxpXhViXXXh9zg__080039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6" b="20830"/>
            <a:stretch/>
          </p:blipFill>
          <p:spPr bwMode="auto">
            <a:xfrm rot="19622201">
              <a:off x="1239140" y="5204646"/>
              <a:ext cx="1781245" cy="76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图片 15" descr="c:\users\administrator\appdata\roaming\360se6\User Data\temp\22815485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9" y="5301208"/>
            <a:ext cx="1260685" cy="984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7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单片机学习方法</a:t>
            </a:r>
            <a:endParaRPr lang="en-US" altLang="zh-CN" dirty="0"/>
          </a:p>
          <a:p>
            <a:pPr lvl="1"/>
            <a:r>
              <a:rPr lang="zh-CN" altLang="en-US" dirty="0"/>
              <a:t>动手实践</a:t>
            </a:r>
            <a:endParaRPr lang="en-US" altLang="zh-CN" dirty="0"/>
          </a:p>
          <a:p>
            <a:pPr lvl="2"/>
            <a:r>
              <a:rPr lang="zh-CN" altLang="en-US" dirty="0"/>
              <a:t>硬件：开发实验板</a:t>
            </a:r>
            <a:endParaRPr lang="en-US" altLang="zh-CN" dirty="0"/>
          </a:p>
          <a:p>
            <a:pPr lvl="2"/>
            <a:r>
              <a:rPr lang="zh-CN" altLang="en-US" dirty="0"/>
              <a:t>软件：仿真软件</a:t>
            </a:r>
            <a:endParaRPr lang="en-US" altLang="zh-CN" dirty="0"/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语言课程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…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2050" name="Picture 2" descr="c:\users\administrator\appdata\roaming\360se6\User Data\temp\u=3092777105,3157895429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48" y="1556792"/>
            <a:ext cx="3168352" cy="209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appdata\roaming\360se6\User Data\temp\u=3127086149,888166909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8304"/>
            <a:ext cx="3104007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appdata\roaming\360se6\User Data\temp\b17eca8065380cd7f73b95fda044ad34598281f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3"/>
          <a:stretch/>
        </p:blipFill>
        <p:spPr bwMode="auto">
          <a:xfrm>
            <a:off x="3995936" y="3789040"/>
            <a:ext cx="4968552" cy="28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4" y="4067656"/>
            <a:ext cx="3343994" cy="216599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00809"/>
            <a:ext cx="7886700" cy="504055"/>
          </a:xfrm>
        </p:spPr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Arduino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的组成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/>
              <a:t>便捷灵活、方便上手的</a:t>
            </a:r>
            <a:r>
              <a:rPr lang="zh-CN" altLang="en-US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电子原型平台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sp>
        <p:nvSpPr>
          <p:cNvPr id="11" name="右大括号 10"/>
          <p:cNvSpPr/>
          <p:nvPr/>
        </p:nvSpPr>
        <p:spPr bwMode="auto">
          <a:xfrm rot="16200000">
            <a:off x="4179104" y="1380341"/>
            <a:ext cx="496918" cy="36004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56581" y="3544436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C00000"/>
              </a:buClr>
            </a:pPr>
            <a:r>
              <a:rPr lang="zh-CN" altLang="en-US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硬件平台</a:t>
            </a:r>
            <a:endParaRPr lang="zh-CN" altLang="en-US" sz="2800" dirty="0">
              <a:solidFill>
                <a:srgbClr val="000000"/>
              </a:soli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1751" y="3544436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hangingPunct="0">
              <a:spcBef>
                <a:spcPct val="20000"/>
              </a:spcBef>
              <a:buClr>
                <a:srgbClr val="C00000"/>
              </a:buClr>
            </a:pPr>
            <a:r>
              <a:rPr lang="zh-CN" altLang="en-US" sz="2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软件工具</a:t>
            </a:r>
            <a:endParaRPr lang="zh-CN" altLang="en-US" sz="2800" dirty="0">
              <a:solidFill>
                <a:srgbClr val="000000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153930"/>
            <a:ext cx="3083178" cy="20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3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appdata\roaming\360se6\User Data\temp\u=3092777105,3157895429&amp;fm=23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17" y="4305730"/>
            <a:ext cx="3168352" cy="209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zh-CN" altLang="zh-CN" dirty="0"/>
              <a:t>单片机</a:t>
            </a:r>
            <a:endParaRPr lang="en-US" altLang="zh-CN" dirty="0"/>
          </a:p>
          <a:p>
            <a:pPr lvl="1"/>
            <a:r>
              <a:rPr lang="zh-CN" altLang="zh-CN" dirty="0"/>
              <a:t>是一种</a:t>
            </a:r>
            <a:r>
              <a:rPr lang="zh-CN" altLang="en-US" dirty="0">
                <a:solidFill>
                  <a:srgbClr val="0000FF"/>
                </a:solidFill>
              </a:rPr>
              <a:t>可编程</a:t>
            </a:r>
            <a:r>
              <a:rPr lang="zh-CN" altLang="en-US" dirty="0"/>
              <a:t>的</a:t>
            </a:r>
            <a:r>
              <a:rPr lang="zh-CN" altLang="zh-CN" dirty="0"/>
              <a:t>集成电路芯片</a:t>
            </a:r>
            <a:endParaRPr lang="en-US" altLang="zh-CN" dirty="0"/>
          </a:p>
          <a:p>
            <a:pPr lvl="1"/>
            <a:r>
              <a:rPr lang="zh-CN" altLang="en-US" dirty="0"/>
              <a:t>应用广泛</a:t>
            </a:r>
            <a:endParaRPr lang="en-US" altLang="zh-CN" dirty="0"/>
          </a:p>
          <a:p>
            <a:r>
              <a:rPr lang="zh-CN" altLang="en-US" dirty="0"/>
              <a:t>学习单片机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开发板，仿真软件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开源社区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Picture 2" descr="C:\Users\Administrator\Desktop\csv20130725110502911332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72816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istrator\appdata\roaming\360se6\User Data\temp\u=3127086149,888166909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98" y="5108399"/>
            <a:ext cx="2426419" cy="11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5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05096"/>
              </p:ext>
            </p:extLst>
          </p:nvPr>
        </p:nvGraphicFramePr>
        <p:xfrm>
          <a:off x="92719" y="1772816"/>
          <a:ext cx="8781691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9697212" imgH="4619149" progId="Visio.Drawing.11">
                  <p:embed/>
                </p:oleObj>
              </mc:Choice>
              <mc:Fallback>
                <p:oleObj name="Visio" r:id="rId3" imgW="9697212" imgH="461914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9" y="1772816"/>
                        <a:ext cx="8781691" cy="41764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09928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818611"/>
              </p:ext>
            </p:extLst>
          </p:nvPr>
        </p:nvGraphicFramePr>
        <p:xfrm>
          <a:off x="149942" y="404664"/>
          <a:ext cx="12718310" cy="6048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Visio" r:id="rId3" imgW="9697212" imgH="4619149" progId="Visio.Drawing.11">
                  <p:embed/>
                </p:oleObj>
              </mc:Choice>
              <mc:Fallback>
                <p:oleObj name="Visio" r:id="rId3" imgW="9697212" imgH="46191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42" y="404664"/>
                        <a:ext cx="12718310" cy="60486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022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1"/>
          <p:cNvSpPr>
            <a:spLocks noGrp="1"/>
          </p:cNvSpPr>
          <p:nvPr>
            <p:ph type="ftr" sz="quarter" idx="10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58723" name="Text Box 8"/>
          <p:cNvSpPr txBox="1">
            <a:spLocks noChangeArrowheads="1"/>
          </p:cNvSpPr>
          <p:nvPr/>
        </p:nvSpPr>
        <p:spPr bwMode="auto">
          <a:xfrm>
            <a:off x="1692275" y="2938463"/>
            <a:ext cx="6624638" cy="922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">
        <p:fade/>
      </p:transition>
    </mc:Choice>
    <mc:Fallback xmlns="">
      <p:transition spd="med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单片机简介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/>
              <a:t>定义：</a:t>
            </a:r>
            <a:r>
              <a:rPr lang="zh-CN" altLang="zh-CN" dirty="0"/>
              <a:t>单片机是一种</a:t>
            </a:r>
            <a:r>
              <a:rPr lang="zh-CN" altLang="en-US" dirty="0">
                <a:solidFill>
                  <a:srgbClr val="FF0000"/>
                </a:solidFill>
              </a:rPr>
              <a:t>可编程</a:t>
            </a:r>
            <a:r>
              <a:rPr lang="zh-CN" altLang="en-US" dirty="0"/>
              <a:t>的</a:t>
            </a:r>
            <a:r>
              <a:rPr lang="zh-CN" altLang="zh-CN" dirty="0"/>
              <a:t>集成电路芯片</a:t>
            </a:r>
            <a:endParaRPr lang="en-US" altLang="zh-CN" dirty="0"/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7" name="Picture 2" descr="C:\Users\Administrator\Desktop\csv20130725110502911332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89695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单片机简介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单片机概述</a:t>
            </a:r>
          </a:p>
        </p:txBody>
      </p:sp>
      <p:pic>
        <p:nvPicPr>
          <p:cNvPr id="4098" name="Picture 2" descr="C:\Users\user\AppData\Roaming\360se6\Application\User Data\temp\200991893955307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92895"/>
            <a:ext cx="3168352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AppData\Roaming\360se6\Application\User Data\temp\LT-1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53578"/>
            <a:ext cx="2880320" cy="18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Administrator\Desktop\csv20130725110502911332_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1287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C:\Users\user\AppData\Roaming\360se6\APPLIC~1\User Data\temp\u=2739479051,495417932&amp;fm=23&amp;gp=0.jpg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53578"/>
            <a:ext cx="2160240" cy="182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6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第一代电子管计算机</a:t>
            </a:r>
            <a:r>
              <a:rPr lang="en-US" altLang="zh-CN" dirty="0"/>
              <a:t>(1945-1956)</a:t>
            </a:r>
          </a:p>
          <a:p>
            <a:pPr lvl="1"/>
            <a:r>
              <a:rPr lang="en-US" altLang="zh-CN" dirty="0"/>
              <a:t>1944</a:t>
            </a:r>
            <a:r>
              <a:rPr lang="zh-CN" altLang="en-US" dirty="0"/>
              <a:t>年霍华德</a:t>
            </a:r>
            <a:r>
              <a:rPr lang="en-US" altLang="zh-CN" dirty="0"/>
              <a:t>.</a:t>
            </a:r>
            <a:r>
              <a:rPr lang="zh-CN" altLang="en-US" dirty="0"/>
              <a:t>艾肯</a:t>
            </a:r>
            <a:r>
              <a:rPr lang="en-US" altLang="zh-CN" dirty="0"/>
              <a:t>(1900-1973)</a:t>
            </a:r>
            <a:r>
              <a:rPr lang="zh-CN" altLang="en-US" dirty="0"/>
              <a:t>研制出全电子计算器，为美国海军绘制弹道图。这台简称 </a:t>
            </a:r>
            <a:r>
              <a:rPr lang="en-US" altLang="zh-CN" dirty="0"/>
              <a:t>Mark I </a:t>
            </a:r>
            <a:r>
              <a:rPr lang="zh-CN" altLang="en-US" dirty="0"/>
              <a:t>的机器有</a:t>
            </a:r>
            <a:r>
              <a:rPr lang="zh-CN" altLang="en-US" dirty="0">
                <a:solidFill>
                  <a:srgbClr val="FF0000"/>
                </a:solidFill>
              </a:rPr>
              <a:t>半个足球场大</a:t>
            </a:r>
            <a:r>
              <a:rPr lang="zh-CN" altLang="en-US" dirty="0"/>
              <a:t>，内含</a:t>
            </a:r>
            <a:r>
              <a:rPr lang="en-US" altLang="zh-CN" dirty="0"/>
              <a:t>500</a:t>
            </a:r>
            <a:r>
              <a:rPr lang="zh-CN" altLang="en-US" dirty="0"/>
              <a:t>英里的电线，使用电磁信号来移动机械部件，速度很慢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3-5</a:t>
            </a:r>
            <a:r>
              <a:rPr lang="zh-CN" altLang="en-US" dirty="0">
                <a:solidFill>
                  <a:srgbClr val="FF0000"/>
                </a:solidFill>
              </a:rPr>
              <a:t>秒一次计算</a:t>
            </a:r>
            <a:r>
              <a:rPr lang="en-US" altLang="zh-CN" dirty="0"/>
              <a:t>)</a:t>
            </a:r>
            <a:r>
              <a:rPr lang="zh-CN" altLang="en-US" dirty="0"/>
              <a:t>并且适应性很差只用于专门领域，但是，它既可以执行基本算术运算也可以运算复杂的等式。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493" y="116632"/>
            <a:ext cx="23812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75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第一代电子管计算机</a:t>
            </a:r>
            <a:r>
              <a:rPr lang="en-US" altLang="zh-CN" dirty="0"/>
              <a:t>(1945-1956)</a:t>
            </a:r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年代中期，</a:t>
            </a:r>
            <a:r>
              <a:rPr lang="zh-CN" altLang="en-US" dirty="0">
                <a:solidFill>
                  <a:srgbClr val="FF0000"/>
                </a:solidFill>
              </a:rPr>
              <a:t>冯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zh-CN" altLang="en-US" dirty="0">
                <a:solidFill>
                  <a:srgbClr val="FF0000"/>
                </a:solidFill>
              </a:rPr>
              <a:t>诺依曼</a:t>
            </a:r>
            <a:r>
              <a:rPr lang="en-US" altLang="zh-CN" dirty="0"/>
              <a:t>(1903-1957)</a:t>
            </a:r>
            <a:r>
              <a:rPr lang="zh-CN" altLang="en-US" dirty="0"/>
              <a:t>参加了宾夕法尼亚大学的小组，</a:t>
            </a:r>
            <a:endParaRPr lang="en-US" altLang="zh-CN" dirty="0"/>
          </a:p>
          <a:p>
            <a:pPr lvl="1"/>
            <a:r>
              <a:rPr lang="en-US" altLang="zh-CN" dirty="0"/>
              <a:t>1945</a:t>
            </a:r>
            <a:r>
              <a:rPr lang="zh-CN" altLang="en-US" dirty="0"/>
              <a:t>年设计电子离散可变自动计算机</a:t>
            </a:r>
            <a:r>
              <a:rPr lang="en-US" altLang="zh-CN" dirty="0"/>
              <a:t>EDVAC(Electronic Discrete Variable Automatic Computer)</a:t>
            </a:r>
          </a:p>
          <a:p>
            <a:pPr lvl="2"/>
            <a:r>
              <a:rPr lang="zh-CN" altLang="en-US" dirty="0"/>
              <a:t>将程序和数据以相同的格式一起储存在存储器中。这使得计算机可以在任意点暂停或继续工作，机器结构的关键部分是中央处理器，它使计算机所有功能通过单一的资源统一起来。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AutoShape 2" descr="http://img3.imgtn.bdimg.com/it/u=1067590504,344313465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326" y="260648"/>
            <a:ext cx="2213819" cy="166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 descr="http://img4.imgtn.bdimg.com/it/u=750812449,2357827119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6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第一代电子管计算机</a:t>
            </a:r>
            <a:r>
              <a:rPr lang="en-US" altLang="zh-CN" dirty="0"/>
              <a:t>(1945-1956)</a:t>
            </a:r>
          </a:p>
          <a:p>
            <a:pPr lvl="1"/>
            <a:r>
              <a:rPr lang="en-US" altLang="zh-CN" dirty="0"/>
              <a:t>1946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</a:t>
            </a:r>
            <a:r>
              <a:rPr lang="en-US" altLang="zh-CN" dirty="0"/>
              <a:t>ENIAC(The Electronic Numerical Integrator And Computer)</a:t>
            </a:r>
          </a:p>
          <a:p>
            <a:pPr lvl="2"/>
            <a:r>
              <a:rPr lang="en-US" altLang="zh-CN" dirty="0"/>
              <a:t>ENIAC</a:t>
            </a:r>
            <a:r>
              <a:rPr lang="zh-CN" altLang="en-US" dirty="0"/>
              <a:t>计算机发展史上的里程碑</a:t>
            </a:r>
            <a:endParaRPr lang="en-US" altLang="zh-CN" dirty="0"/>
          </a:p>
          <a:p>
            <a:pPr lvl="2"/>
            <a:r>
              <a:rPr lang="zh-CN" altLang="en-US" dirty="0"/>
              <a:t>不同部分之间的重新接线编程</a:t>
            </a:r>
            <a:endParaRPr lang="en-US" altLang="zh-CN" dirty="0"/>
          </a:p>
          <a:p>
            <a:pPr lvl="2"/>
            <a:r>
              <a:rPr lang="en-US" altLang="zh-CN" dirty="0"/>
              <a:t>18000</a:t>
            </a:r>
            <a:r>
              <a:rPr lang="zh-CN" altLang="en-US" dirty="0"/>
              <a:t>个电子管，</a:t>
            </a:r>
            <a:r>
              <a:rPr lang="en-US" altLang="zh-CN" dirty="0"/>
              <a:t>70000</a:t>
            </a:r>
            <a:r>
              <a:rPr lang="zh-CN" altLang="en-US" dirty="0"/>
              <a:t>个电阻器，耗电</a:t>
            </a:r>
            <a:r>
              <a:rPr lang="en-US" altLang="zh-CN" dirty="0"/>
              <a:t>160</a:t>
            </a:r>
            <a:r>
              <a:rPr lang="zh-CN" altLang="en-US" dirty="0"/>
              <a:t>千瓦，其运算速度比</a:t>
            </a:r>
            <a:r>
              <a:rPr lang="en-US" altLang="zh-CN" dirty="0" err="1"/>
              <a:t>MarkI</a:t>
            </a:r>
            <a:r>
              <a:rPr lang="zh-CN" altLang="en-US" dirty="0"/>
              <a:t>快</a:t>
            </a:r>
            <a:r>
              <a:rPr lang="en-US" altLang="zh-CN" dirty="0"/>
              <a:t>1000</a:t>
            </a:r>
            <a:r>
              <a:rPr lang="zh-CN" altLang="en-US" dirty="0"/>
              <a:t>倍。</a:t>
            </a:r>
            <a:r>
              <a:rPr lang="zh-CN" altLang="en-US" dirty="0">
                <a:solidFill>
                  <a:srgbClr val="FF0000"/>
                </a:solidFill>
              </a:rPr>
              <a:t>每秒</a:t>
            </a:r>
            <a:r>
              <a:rPr lang="en-US" altLang="zh-CN" dirty="0">
                <a:solidFill>
                  <a:srgbClr val="FF0000"/>
                </a:solidFill>
              </a:rPr>
              <a:t>5000</a:t>
            </a:r>
            <a:r>
              <a:rPr lang="zh-CN" altLang="en-US" dirty="0">
                <a:solidFill>
                  <a:srgbClr val="FF0000"/>
                </a:solidFill>
              </a:rPr>
              <a:t>次加法或</a:t>
            </a:r>
            <a:r>
              <a:rPr lang="en-US" altLang="zh-CN" dirty="0">
                <a:solidFill>
                  <a:srgbClr val="FF0000"/>
                </a:solidFill>
              </a:rPr>
              <a:t>400</a:t>
            </a:r>
            <a:r>
              <a:rPr lang="zh-CN" altLang="en-US" dirty="0">
                <a:solidFill>
                  <a:srgbClr val="FF0000"/>
                </a:solidFill>
              </a:rPr>
              <a:t>次乘法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占地</a:t>
            </a:r>
            <a:r>
              <a:rPr lang="en-US" altLang="zh-CN" dirty="0"/>
              <a:t>170</a:t>
            </a:r>
            <a:r>
              <a:rPr lang="zh-CN" altLang="en-US" dirty="0"/>
              <a:t>平方米，重</a:t>
            </a:r>
            <a:r>
              <a:rPr lang="en-US" altLang="zh-CN" dirty="0"/>
              <a:t>30</a:t>
            </a:r>
            <a:r>
              <a:rPr lang="zh-CN" altLang="en-US" dirty="0"/>
              <a:t>吨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1949</a:t>
            </a:r>
            <a:r>
              <a:rPr lang="zh-CN" altLang="en-US" dirty="0">
                <a:solidFill>
                  <a:srgbClr val="FF0000"/>
                </a:solidFill>
              </a:rPr>
              <a:t>年科学杂志大胆预测“未来的计算机不会超过</a:t>
            </a:r>
            <a:r>
              <a:rPr lang="en-US" altLang="zh-CN" dirty="0">
                <a:solidFill>
                  <a:srgbClr val="FF0000"/>
                </a:solidFill>
              </a:rPr>
              <a:t>1.5 </a:t>
            </a:r>
            <a:r>
              <a:rPr lang="zh-CN" altLang="en-US" dirty="0">
                <a:solidFill>
                  <a:srgbClr val="FF0000"/>
                </a:solidFill>
              </a:rPr>
              <a:t>吨。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0648"/>
            <a:ext cx="1873431" cy="120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http://img0.imgtn.bdimg.com/it/u=2898247770,7550189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55" y="260648"/>
            <a:ext cx="1601674" cy="120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7" y="260648"/>
            <a:ext cx="1907704" cy="116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" descr="http://img3.imgtn.bdimg.com/it/u=2471444957,2876678552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99" y="1429715"/>
            <a:ext cx="2021888" cy="13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6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28" y="5668987"/>
            <a:ext cx="40767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第二代晶体管计算机</a:t>
            </a:r>
            <a:r>
              <a:rPr lang="en-US" altLang="zh-CN" dirty="0"/>
              <a:t>(1956-1963)</a:t>
            </a:r>
          </a:p>
          <a:p>
            <a:pPr lvl="1"/>
            <a:r>
              <a:rPr lang="en-US" altLang="zh-CN" dirty="0"/>
              <a:t>1948</a:t>
            </a:r>
            <a:r>
              <a:rPr lang="zh-CN" altLang="en-US" dirty="0"/>
              <a:t>年晶体管发明</a:t>
            </a:r>
            <a:endParaRPr lang="en-US" altLang="zh-CN" dirty="0"/>
          </a:p>
          <a:p>
            <a:pPr lvl="1"/>
            <a:r>
              <a:rPr lang="en-US" altLang="zh-CN" dirty="0"/>
              <a:t>1956</a:t>
            </a:r>
            <a:r>
              <a:rPr lang="zh-CN" altLang="en-US" dirty="0"/>
              <a:t>年，晶体管和磁芯存储器导致了第二代计算机的产生。</a:t>
            </a:r>
            <a:endParaRPr lang="en-US" altLang="zh-CN" dirty="0"/>
          </a:p>
          <a:p>
            <a:pPr lvl="2"/>
            <a:r>
              <a:rPr lang="zh-CN" altLang="en-US" dirty="0"/>
              <a:t>体积小、速度快、功耗低、性能更稳定。</a:t>
            </a:r>
            <a:endParaRPr lang="en-US" altLang="zh-CN" dirty="0"/>
          </a:p>
          <a:p>
            <a:pPr lvl="2"/>
            <a:r>
              <a:rPr lang="zh-CN" altLang="en-US" dirty="0"/>
              <a:t>首先使用晶体管技术的是早期的超级计算机，主要用于原子科学的大量数据处理，这些机器价格昂贵，生产数量极少。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AutoShape 2" descr="http://img1.imgtn.bdimg.com/it/u=706356751,215871367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" t="8890" r="7590" b="12244"/>
          <a:stretch/>
        </p:blipFill>
        <p:spPr bwMode="auto">
          <a:xfrm>
            <a:off x="0" y="5335191"/>
            <a:ext cx="2411760" cy="15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 descr="http://img2.imgtn.bdimg.com/it/u=2448037235,2003771545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7577" r="4279" b="8455"/>
          <a:stretch/>
        </p:blipFill>
        <p:spPr bwMode="auto">
          <a:xfrm>
            <a:off x="2286938" y="5335191"/>
            <a:ext cx="3384021" cy="152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60" y="5335191"/>
            <a:ext cx="1814676" cy="155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9" descr="http://img1.imgtn.bdimg.com/it/u=2623726029,1010058634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第二代晶体管计算机</a:t>
            </a:r>
            <a:r>
              <a:rPr lang="en-US" altLang="zh-CN" dirty="0"/>
              <a:t>(1956-1963)</a:t>
            </a:r>
          </a:p>
          <a:p>
            <a:pPr lvl="1"/>
            <a:r>
              <a:rPr lang="en-US" altLang="zh-CN" dirty="0"/>
              <a:t>1960</a:t>
            </a:r>
            <a:r>
              <a:rPr lang="zh-CN" altLang="en-US" dirty="0"/>
              <a:t>年，出现了一些成功地用在商业领域、大学和政府部门的第二代计算机。</a:t>
            </a:r>
            <a:endParaRPr lang="en-US" altLang="zh-CN" dirty="0"/>
          </a:p>
          <a:p>
            <a:pPr lvl="2"/>
            <a:r>
              <a:rPr lang="zh-CN" altLang="en-US" dirty="0"/>
              <a:t>打印机、磁带、磁盘、内存、操作系统等出现。</a:t>
            </a:r>
            <a:endParaRPr lang="en-US" altLang="zh-CN" dirty="0"/>
          </a:p>
          <a:p>
            <a:pPr lvl="2"/>
            <a:r>
              <a:rPr lang="en-US" altLang="zh-CN" dirty="0"/>
              <a:t>COBOL(Common Business-Oriented Language)</a:t>
            </a:r>
            <a:r>
              <a:rPr lang="zh-CN" altLang="en-US" dirty="0"/>
              <a:t>和</a:t>
            </a:r>
            <a:r>
              <a:rPr lang="en-US" altLang="zh-CN" dirty="0"/>
              <a:t>FORTRAN(Formula Translator)</a:t>
            </a:r>
            <a:r>
              <a:rPr lang="zh-CN" altLang="en-US" dirty="0"/>
              <a:t>等高级编程语言，以单词、语句和数学公式代替了二进制机器码。</a:t>
            </a:r>
            <a:endParaRPr lang="en-US" altLang="zh-CN" dirty="0"/>
          </a:p>
          <a:p>
            <a:pPr lvl="2"/>
            <a:r>
              <a:rPr lang="zh-CN" altLang="en-US" dirty="0"/>
              <a:t>程序员、分析员和计算机系统专家，与整个软件产业由此诞生。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AutoShape 2" descr="http://img3.imgtn.bdimg.com/it/u=4258849958,110319013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" y="5589240"/>
            <a:ext cx="2327882" cy="127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 descr="http://img4.imgtn.bdimg.com/it/u=2408454450,1095177958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62" y="5589239"/>
            <a:ext cx="1903005" cy="123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57" y="5589239"/>
            <a:ext cx="1656184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08650"/>
            <a:ext cx="1924649" cy="128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2" descr="http://img5.imgtn.bdimg.com/it/u=1978148566,229366903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87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93" y="5725646"/>
            <a:ext cx="1231204" cy="84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8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北航物理电子">
  <a:themeElements>
    <a:clrScheme name="北航物理电子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北航物理电子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0033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北航物理电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北航物理电子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北航物理电子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北航物理电子</Template>
  <TotalTime>22502</TotalTime>
  <Words>1046</Words>
  <Application>Microsoft Office PowerPoint</Application>
  <PresentationFormat>全屏显示(4:3)</PresentationFormat>
  <Paragraphs>117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宋体</vt:lpstr>
      <vt:lpstr>Times New Roman</vt:lpstr>
      <vt:lpstr>Wingdings</vt:lpstr>
      <vt:lpstr>黑体</vt:lpstr>
      <vt:lpstr>北航物理电子</vt:lpstr>
      <vt:lpstr>Visio</vt:lpstr>
      <vt:lpstr>PowerPoint 演示文稿</vt:lpstr>
      <vt:lpstr>第一章 单片机概述</vt:lpstr>
      <vt:lpstr>第一章 单片机概述</vt:lpstr>
      <vt:lpstr>第一章 单片机概述</vt:lpstr>
      <vt:lpstr>计算机的发展史</vt:lpstr>
      <vt:lpstr>计算机的发展史</vt:lpstr>
      <vt:lpstr>计算机的发展史</vt:lpstr>
      <vt:lpstr>计算机的发展史</vt:lpstr>
      <vt:lpstr>计算机的发展史</vt:lpstr>
      <vt:lpstr>计算机的发展史</vt:lpstr>
      <vt:lpstr>计算机的发展史</vt:lpstr>
      <vt:lpstr>两位巨人</vt:lpstr>
      <vt:lpstr>图灵（Alan Mathison Turing）</vt:lpstr>
      <vt:lpstr>图灵（Alan Mathison Turing）</vt:lpstr>
      <vt:lpstr>图灵（Alan Mathison Turing）</vt:lpstr>
      <vt:lpstr>冯•诺依曼（John von Neumann）</vt:lpstr>
      <vt:lpstr>冯•诺依曼（John von Neumann）</vt:lpstr>
      <vt:lpstr>冯•诺依曼（John von Neumann）</vt:lpstr>
      <vt:lpstr>第一章 单片机概述</vt:lpstr>
      <vt:lpstr>第一章 单片机概述</vt:lpstr>
      <vt:lpstr>第一章 单片机概述</vt:lpstr>
      <vt:lpstr>第一章 单片机概述</vt:lpstr>
      <vt:lpstr>第一章 单片机概述</vt:lpstr>
      <vt:lpstr>第一章 单片机概述</vt:lpstr>
      <vt:lpstr>小结</vt:lpstr>
      <vt:lpstr>PowerPoint 演示文稿</vt:lpstr>
      <vt:lpstr>PowerPoint 演示文稿</vt:lpstr>
      <vt:lpstr>PowerPoint 演示文稿</vt:lpstr>
    </vt:vector>
  </TitlesOfParts>
  <Company>www.in9.cn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999宝藏网</dc:creator>
  <cp:lastModifiedBy>WangJun</cp:lastModifiedBy>
  <cp:revision>979</cp:revision>
  <dcterms:created xsi:type="dcterms:W3CDTF">2009-09-09T11:10:02Z</dcterms:created>
  <dcterms:modified xsi:type="dcterms:W3CDTF">2017-09-25T13:19:27Z</dcterms:modified>
</cp:coreProperties>
</file>